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379" r:id="rId3"/>
    <p:sldId id="389" r:id="rId4"/>
    <p:sldId id="380" r:id="rId5"/>
    <p:sldId id="383" r:id="rId6"/>
    <p:sldId id="384" r:id="rId7"/>
    <p:sldId id="385" r:id="rId8"/>
    <p:sldId id="381" r:id="rId9"/>
    <p:sldId id="386" r:id="rId10"/>
    <p:sldId id="387" r:id="rId11"/>
    <p:sldId id="33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5">
          <p15:clr>
            <a:srgbClr val="A4A3A4"/>
          </p15:clr>
        </p15:guide>
        <p15:guide id="2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823B"/>
    <a:srgbClr val="FF6161"/>
    <a:srgbClr val="C46500"/>
    <a:srgbClr val="FFC000"/>
    <a:srgbClr val="D8D8D8"/>
    <a:srgbClr val="3976BC"/>
    <a:srgbClr val="2B5D84"/>
    <a:srgbClr val="9AA3AF"/>
    <a:srgbClr val="0D2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6357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1622" y="72"/>
      </p:cViewPr>
      <p:guideLst>
        <p:guide orient="horz" pos="3445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C0223-D3FB-C247-AAB5-F53245E65C34}" type="datetimeFigureOut">
              <a:rPr lang="en-US" smtClean="0"/>
              <a:pPr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D9471-FEF7-AD46-BBF4-D10F0FB59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95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25F56-1AF7-1549-B6C9-7B815FB87EC8}" type="datetimeFigureOut">
              <a:rPr lang="en-US" smtClean="0"/>
              <a:pPr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9ACAB-0E1D-DA45-A9BB-0E03963371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5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52410" cy="3861621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01222"/>
            <a:ext cx="7772400" cy="175637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defRPr lang="en-US" sz="3800" u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algn="l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TITLE OF PRESENTSATION</a:t>
            </a:r>
            <a:br>
              <a:rPr lang="en-US" dirty="0"/>
            </a:br>
            <a:r>
              <a:rPr lang="en-US" dirty="0"/>
              <a:t>Can BE UP TO THREE Lines Long;</a:t>
            </a:r>
            <a:br>
              <a:rPr lang="en-US" dirty="0"/>
            </a:br>
            <a:r>
              <a:rPr lang="en-US" dirty="0"/>
              <a:t>Otherwise shorten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66421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-15875" y="3861620"/>
            <a:ext cx="9152410" cy="15070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360E-D2C4-BD45-B83E-A034B4DF05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8410" y="5363924"/>
            <a:ext cx="9152410" cy="1494076"/>
          </a:xfrm>
          <a:prstGeom prst="rect">
            <a:avLst/>
          </a:prstGeom>
          <a:solidFill>
            <a:schemeClr val="bg2"/>
          </a:solidFill>
          <a:ln>
            <a:solidFill>
              <a:srgbClr val="EFE2C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Logo_GSI_Color_w_Margin_pmsL"/>
          <p:cNvPicPr>
            <a:picLocks noChangeAspect="1" noChangeArrowheads="1"/>
          </p:cNvPicPr>
          <p:nvPr userDrawn="1"/>
        </p:nvPicPr>
        <p:blipFill>
          <a:blip r:embed="rId2">
            <a:lum contrast="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6"/>
          <a:stretch>
            <a:fillRect/>
          </a:stretch>
        </p:blipFill>
        <p:spPr bwMode="auto">
          <a:xfrm>
            <a:off x="187703" y="4159035"/>
            <a:ext cx="2367794" cy="99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 flipV="1">
            <a:off x="-15875" y="5393267"/>
            <a:ext cx="1857880" cy="1588"/>
          </a:xfrm>
          <a:prstGeom prst="line">
            <a:avLst/>
          </a:prstGeom>
          <a:ln w="190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190635" y="5394855"/>
            <a:ext cx="2484775" cy="1588"/>
          </a:xfrm>
          <a:prstGeom prst="line">
            <a:avLst/>
          </a:prstGeom>
          <a:ln w="190500" cap="flat" cmpd="sng" algn="ctr">
            <a:solidFill>
              <a:srgbClr val="2B5D8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842005" y="5393267"/>
            <a:ext cx="3348630" cy="1588"/>
          </a:xfrm>
          <a:prstGeom prst="line">
            <a:avLst/>
          </a:prstGeom>
          <a:ln w="1905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667000" y="5396443"/>
            <a:ext cx="1510810" cy="1588"/>
          </a:xfrm>
          <a:prstGeom prst="line">
            <a:avLst/>
          </a:prstGeom>
          <a:ln w="190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15875" y="3866972"/>
            <a:ext cx="9168285" cy="1588"/>
          </a:xfrm>
          <a:prstGeom prst="line">
            <a:avLst/>
          </a:prstGeom>
          <a:ln w="1143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606490" y="5588118"/>
            <a:ext cx="3581400" cy="794064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2400" b="0" i="1" baseline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Presenter/Author Names here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743200" y="3962400"/>
            <a:ext cx="2126135" cy="137218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4876800" y="3962400"/>
            <a:ext cx="2126135" cy="137218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28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7017865" y="3962400"/>
            <a:ext cx="2126135" cy="137218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7620000" y="6350118"/>
            <a:ext cx="1219200" cy="267766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1200" b="0" i="1" baseline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sw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000"/>
            <a:ext cx="8229600" cy="582211"/>
          </a:xfrm>
          <a:effectLst/>
        </p:spPr>
        <p:txBody>
          <a:bodyPr vert="horz"/>
          <a:lstStyle>
            <a:lvl1pPr algn="l">
              <a:def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One line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1676400"/>
            <a:ext cx="8229600" cy="3886200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Font typeface="Calibri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CFCD045-E13D-4FAD-AEEC-0926B7672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50000"/>
          </a:blip>
          <a:srcRect l="5451" t="11710" r="73567" b="66768"/>
          <a:stretch/>
        </p:blipFill>
        <p:spPr>
          <a:xfrm rot="16200000" flipV="1">
            <a:off x="-2944174" y="2953643"/>
            <a:ext cx="6356354" cy="4490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53024" y="6480642"/>
            <a:ext cx="533400" cy="365125"/>
          </a:xfrm>
        </p:spPr>
        <p:txBody>
          <a:bodyPr/>
          <a:lstStyle/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81000"/>
            <a:ext cx="8229600" cy="582211"/>
          </a:xfrm>
          <a:effectLst/>
        </p:spPr>
        <p:txBody>
          <a:bodyPr vert="horz"/>
          <a:lstStyle>
            <a:lvl1pPr algn="l"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One line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1676400"/>
            <a:ext cx="8229600" cy="3886200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buFont typeface="Wingdings" charset="2"/>
              <a:buChar char="§"/>
              <a:defRPr>
                <a:solidFill>
                  <a:schemeClr val="tx1"/>
                </a:solidFill>
              </a:defRPr>
            </a:lvl2pPr>
            <a:lvl3pPr>
              <a:buClr>
                <a:schemeClr val="accent4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Font typeface="Calibri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70780" y="6480642"/>
            <a:ext cx="533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96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1524000"/>
            <a:ext cx="7010399" cy="4343400"/>
          </a:xfrm>
        </p:spPr>
        <p:txBody>
          <a:bodyPr>
            <a:noAutofit/>
          </a:bodyPr>
          <a:lstStyle>
            <a:lvl1pPr marL="685800" marR="0" indent="-685800" algn="l" defTabSz="457200" rtl="0" eaLnBrk="1" fontAlgn="auto" latinLnBrk="0" hangingPunct="1">
              <a:lnSpc>
                <a:spcPct val="150000"/>
              </a:lnSpc>
              <a:spcBef>
                <a:spcPts val="26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Arial"/>
              <a:buNone/>
              <a:tabLst/>
              <a:defRPr sz="2800" b="0" i="0" baseline="0">
                <a:solidFill>
                  <a:srgbClr val="0D2543"/>
                </a:solidFill>
              </a:defRPr>
            </a:lvl1pPr>
          </a:lstStyle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Arial"/>
              <a:buNone/>
              <a:tabLst/>
              <a:defRPr/>
            </a:pPr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marL="685800" marR="0" lvl="0" indent="-685800" algn="l" defTabSz="457200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ct val="150000"/>
              <a:buFont typeface="Arial"/>
              <a:buNone/>
              <a:tabLst/>
              <a:defRPr/>
            </a:pPr>
            <a:r>
              <a:rPr lang="en-US" dirty="0"/>
              <a:t>TOPIC 4</a:t>
            </a:r>
          </a:p>
          <a:p>
            <a:pPr lvl="0"/>
            <a:r>
              <a:rPr lang="en-US" dirty="0"/>
              <a:t>TOPIC 5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56802" cy="1219200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0751" y="412607"/>
            <a:ext cx="5898690" cy="564257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3200" b="1" i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Calibri"/>
              </a:rPr>
              <a:t>Presentation Roadmap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95207" y="1643663"/>
            <a:ext cx="609600" cy="685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>
              <a:buNone/>
              <a:defRPr sz="3400" b="1" i="1">
                <a:solidFill>
                  <a:srgbClr val="2B5D84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5207" y="2615010"/>
            <a:ext cx="609600" cy="685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>
              <a:buNone/>
              <a:defRPr sz="3400" b="1" i="1">
                <a:solidFill>
                  <a:srgbClr val="2B5D84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06358" y="3544653"/>
            <a:ext cx="609600" cy="685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>
              <a:buNone/>
              <a:defRPr sz="3400" b="1" i="1">
                <a:solidFill>
                  <a:srgbClr val="2B5D84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695207" y="5410214"/>
            <a:ext cx="609600" cy="685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>
              <a:buNone/>
              <a:defRPr sz="3400" b="1" i="1">
                <a:solidFill>
                  <a:srgbClr val="2B5D84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95207" y="4455482"/>
            <a:ext cx="609600" cy="6858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normAutofit/>
          </a:bodyPr>
          <a:lstStyle>
            <a:lvl1pPr>
              <a:buNone/>
              <a:defRPr sz="3400" b="1" i="1">
                <a:solidFill>
                  <a:srgbClr val="2B5D84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506292" y="6489520"/>
            <a:ext cx="533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-9525" y="1219200"/>
            <a:ext cx="9166327" cy="0"/>
          </a:xfrm>
          <a:prstGeom prst="line">
            <a:avLst/>
          </a:prstGeom>
          <a:ln w="60325">
            <a:solidFill>
              <a:schemeClr val="accent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951110F1-CD3F-46BA-8BD8-ED5D96793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7550"/>
          <a:stretch/>
        </p:blipFill>
        <p:spPr>
          <a:xfrm>
            <a:off x="145742" y="6477000"/>
            <a:ext cx="1073458" cy="3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401" y="0"/>
            <a:ext cx="9144000" cy="4026605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65150" y="5480050"/>
            <a:ext cx="5181600" cy="794064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2400" b="0" i="1" dirty="0"/>
            </a:lvl1pPr>
          </a:lstStyle>
          <a:p>
            <a:pPr marL="0" lvl="0">
              <a:lnSpc>
                <a:spcPct val="95000"/>
              </a:lnSpc>
              <a:spcBef>
                <a:spcPts val="400"/>
              </a:spcBef>
            </a:pPr>
            <a:r>
              <a:rPr lang="en-US" dirty="0"/>
              <a:t>Name of Presenter (if different for this section)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2" y="4101395"/>
            <a:ext cx="9150403" cy="1280592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65150" y="4203420"/>
            <a:ext cx="7387975" cy="560153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3600" b="0" cap="all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>
              <a:lnSpc>
                <a:spcPct val="95000"/>
              </a:lnSpc>
              <a:spcBef>
                <a:spcPts val="400"/>
              </a:spcBef>
            </a:pPr>
            <a:r>
              <a:rPr lang="en-US" sz="3200" b="1" cap="all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TRANSITION SLIDE – SECTION HEAD</a:t>
            </a:r>
            <a:endParaRPr lang="en-US" sz="3200" b="1" cap="all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latin typeface="+mn-l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75650" y="6489515"/>
            <a:ext cx="622300" cy="365125"/>
          </a:xfr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2" y="4064000"/>
            <a:ext cx="9150403" cy="0"/>
          </a:xfrm>
          <a:prstGeom prst="line">
            <a:avLst/>
          </a:prstGeom>
          <a:ln w="63500">
            <a:solidFill>
              <a:schemeClr val="accent3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2" y="5381987"/>
            <a:ext cx="9144002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BBF8E6D-E662-4C27-9FA8-60F53D3BD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7550"/>
          <a:stretch/>
        </p:blipFill>
        <p:spPr>
          <a:xfrm>
            <a:off x="145742" y="6477000"/>
            <a:ext cx="1073458" cy="3315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 userDrawn="1"/>
        </p:nvSpPr>
        <p:spPr bwMode="auto">
          <a:xfrm>
            <a:off x="200177" y="399143"/>
            <a:ext cx="8839324" cy="9392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sz="3200" b="1" cap="all" dirty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</a:rPr>
              <a:t>TWO line TITLE HERE 32 PT. CALIBRI CAN GO </a:t>
            </a:r>
          </a:p>
          <a:p>
            <a:pPr eaLnBrk="0" hangingPunct="0">
              <a:lnSpc>
                <a:spcPct val="85000"/>
              </a:lnSpc>
            </a:pPr>
            <a:r>
              <a:rPr lang="en-US" sz="3200" b="1" cap="all" dirty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</a:rPr>
              <a:t>HERE; try not to have 3 LINE TITLES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2671" y="-1"/>
            <a:ext cx="9146671" cy="1447801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3985"/>
            <a:ext cx="7804150" cy="874598"/>
          </a:xfr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lang="en-US" sz="3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algn="l" eaLnBrk="0" hangingPunct="0">
              <a:lnSpc>
                <a:spcPct val="85000"/>
              </a:lnSpc>
            </a:pPr>
            <a:r>
              <a:rPr lang="en-US" dirty="0"/>
              <a:t>TWO line TITLE HERE</a:t>
            </a:r>
            <a:br>
              <a:rPr lang="en-US" dirty="0"/>
            </a:br>
            <a:r>
              <a:rPr lang="en-US" dirty="0"/>
              <a:t>try not to have 3 LINE TITLES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57200" y="1905001"/>
            <a:ext cx="822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accent5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lvl="2">
              <a:buClr>
                <a:schemeClr val="accent4"/>
              </a:buClr>
              <a:buFont typeface="Lucida Grande"/>
              <a:buChar char="–"/>
            </a:pPr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2671" y="1447800"/>
            <a:ext cx="9146671" cy="0"/>
          </a:xfrm>
          <a:prstGeom prst="line">
            <a:avLst/>
          </a:prstGeom>
          <a:ln w="63500">
            <a:solidFill>
              <a:schemeClr val="accent3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A642F7C-5346-472B-9FE7-A4CFE2547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7550"/>
          <a:stretch/>
        </p:blipFill>
        <p:spPr>
          <a:xfrm>
            <a:off x="145742" y="6477000"/>
            <a:ext cx="1073458" cy="3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9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49"/>
          <p:cNvSpPr>
            <a:spLocks noGrp="1"/>
          </p:cNvSpPr>
          <p:nvPr>
            <p:ph sz="quarter" idx="19"/>
          </p:nvPr>
        </p:nvSpPr>
        <p:spPr>
          <a:xfrm>
            <a:off x="5062082" y="5006372"/>
            <a:ext cx="3711078" cy="1164241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062082" y="2160816"/>
            <a:ext cx="3711078" cy="2792184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buFont typeface="Wingdings" charset="2"/>
              <a:buChar char="§"/>
              <a:defRPr sz="2400" b="1" baseline="0"/>
            </a:lvl2pPr>
            <a:lvl3pPr>
              <a:buClr>
                <a:schemeClr val="accent4"/>
              </a:buClr>
              <a:buFont typeface="Lucida Grande"/>
              <a:buChar char="–"/>
              <a:defRPr sz="2000" b="1"/>
            </a:lvl3pPr>
            <a:lvl4pPr>
              <a:buClr>
                <a:schemeClr val="accent1"/>
              </a:buClr>
              <a:defRPr sz="1800" b="1" baseline="0"/>
            </a:lvl4pPr>
            <a:lvl5pPr>
              <a:buNone/>
              <a:defRPr sz="1800" b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First bullet-level of text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Text here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Explanation here</a:t>
            </a:r>
          </a:p>
          <a:p>
            <a:pPr lvl="0"/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4" hasCustomPrompt="1"/>
          </p:nvPr>
        </p:nvSpPr>
        <p:spPr>
          <a:xfrm>
            <a:off x="609600" y="1426342"/>
            <a:ext cx="7315200" cy="527050"/>
          </a:xfrm>
        </p:spPr>
        <p:txBody>
          <a:bodyPr>
            <a:normAutofit/>
          </a:bodyPr>
          <a:lstStyle>
            <a:lvl1pPr>
              <a:buNone/>
              <a:defRPr sz="2200" baseline="0"/>
            </a:lvl1pPr>
          </a:lstStyle>
          <a:p>
            <a:pPr lvl="0"/>
            <a:r>
              <a:rPr lang="en-US" dirty="0"/>
              <a:t>Text can go here without a bullet, like an explanation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6" hasCustomPrompt="1"/>
          </p:nvPr>
        </p:nvSpPr>
        <p:spPr>
          <a:xfrm>
            <a:off x="5062082" y="5006372"/>
            <a:ext cx="3711078" cy="1100725"/>
          </a:xfrm>
        </p:spPr>
        <p:txBody>
          <a:bodyPr wrap="square">
            <a:normAutofit/>
          </a:bodyPr>
          <a:lstStyle>
            <a:lvl1pPr marL="0" algn="l">
              <a:buNone/>
              <a:defRPr sz="2000" b="1" i="1" baseline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A “Callout” can go here to explain image, or a </a:t>
            </a:r>
            <a:r>
              <a:rPr lang="en-US" dirty="0" err="1"/>
              <a:t>keypoint</a:t>
            </a:r>
            <a:r>
              <a:rPr lang="en-US" dirty="0"/>
              <a:t>. Center type  in a light teal box.</a:t>
            </a:r>
          </a:p>
        </p:txBody>
      </p:sp>
      <p:sp>
        <p:nvSpPr>
          <p:cNvPr id="37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520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 algn="l">
              <a:defRPr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pPr marL="0" lvl="0" algn="l" eaLnBrk="0" hangingPunct="0">
              <a:lnSpc>
                <a:spcPct val="85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8" name="Picture Placeholder 47"/>
          <p:cNvSpPr>
            <a:spLocks noGrp="1"/>
          </p:cNvSpPr>
          <p:nvPr>
            <p:ph type="pic" sz="quarter" idx="18"/>
          </p:nvPr>
        </p:nvSpPr>
        <p:spPr>
          <a:xfrm>
            <a:off x="609600" y="2160588"/>
            <a:ext cx="4267200" cy="4010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471824"/>
            <a:ext cx="533400" cy="365125"/>
          </a:xfrm>
        </p:spPr>
        <p:txBody>
          <a:bodyPr/>
          <a:lstStyle/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8389"/>
            <a:ext cx="8229600" cy="582211"/>
          </a:xfrm>
        </p:spPr>
        <p:txBody>
          <a:bodyPr vert="horz"/>
          <a:lstStyle>
            <a:lvl1pPr algn="l">
              <a:defRPr>
                <a:solidFill>
                  <a:schemeClr val="accent1">
                    <a:lumMod val="7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14600" y="1676400"/>
            <a:ext cx="6248400" cy="4267200"/>
          </a:xfrm>
        </p:spPr>
        <p:txBody>
          <a:bodyPr>
            <a:normAutofit/>
          </a:bodyPr>
          <a:lstStyle>
            <a:lvl1pPr marL="0" algn="l">
              <a:buNone/>
              <a:defRPr sz="2400" baseline="0"/>
            </a:lvl1pPr>
          </a:lstStyle>
          <a:p>
            <a:pPr lvl="0"/>
            <a:r>
              <a:rPr lang="en-US" dirty="0"/>
              <a:t>Problem goes here, 24 pt. Twelve sites and local stream contaminated with TCE-based DNAPL from fractured shale.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Approach is next. Risk-based management of </a:t>
            </a:r>
            <a:r>
              <a:rPr lang="en-US" dirty="0" err="1"/>
              <a:t>DNAPLs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Results are last with your explanation. Eliminated risk to human and eco receptors; site closure.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828800"/>
            <a:ext cx="1905000" cy="60960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429000"/>
            <a:ext cx="1905000" cy="60960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APPROACH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648200"/>
            <a:ext cx="1905000" cy="609600"/>
          </a:xfrm>
        </p:spPr>
        <p:txBody>
          <a:bodyPr>
            <a:normAutofit/>
          </a:bodyPr>
          <a:lstStyle>
            <a:lvl1pPr>
              <a:buNone/>
              <a:defRPr sz="24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480642"/>
            <a:ext cx="533400" cy="365125"/>
          </a:xfrm>
        </p:spPr>
        <p:txBody>
          <a:bodyPr/>
          <a:lstStyle/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0" y="6356350"/>
            <a:ext cx="533400" cy="365125"/>
          </a:xfrm>
        </p:spPr>
        <p:txBody>
          <a:bodyPr/>
          <a:lstStyle/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4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58788"/>
            <a:ext cx="9146671" cy="399212"/>
          </a:xfrm>
          <a:prstGeom prst="rect">
            <a:avLst/>
          </a:prstGeom>
          <a:gradFill flip="none" rotWithShape="1">
            <a:gsLst>
              <a:gs pos="63000">
                <a:srgbClr val="397C88"/>
              </a:gs>
              <a:gs pos="100000">
                <a:srgbClr val="80B2A5"/>
              </a:gs>
              <a:gs pos="0">
                <a:srgbClr val="0D2543"/>
              </a:gs>
            </a:gsLst>
            <a:lin ang="36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535" y="346353"/>
            <a:ext cx="8229600" cy="508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/>
          <a:p>
            <a:pPr marL="0" lvl="0" algn="l" eaLnBrk="0" hangingPunct="0">
              <a:lnSpc>
                <a:spcPct val="85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7965360E-D2C4-BD45-B83E-A034B4DF05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chemeClr val="accent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accent5"/>
              </a:buClr>
              <a:buFont typeface="Wingdings" charset="2"/>
              <a:buChar char="§"/>
            </a:pPr>
            <a:r>
              <a:rPr lang="en-US" dirty="0"/>
              <a:t>Second level</a:t>
            </a:r>
          </a:p>
          <a:p>
            <a:pPr lvl="2">
              <a:buClr>
                <a:schemeClr val="accent4"/>
              </a:buClr>
              <a:buFont typeface="Lucida Grande"/>
              <a:buChar char="–"/>
            </a:pPr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36C2AF7-566C-4A53-A04B-582CBA3382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37550"/>
          <a:stretch/>
        </p:blipFill>
        <p:spPr>
          <a:xfrm>
            <a:off x="145742" y="6477000"/>
            <a:ext cx="1073458" cy="331594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-11138" y="6432610"/>
            <a:ext cx="9155138" cy="0"/>
          </a:xfrm>
          <a:prstGeom prst="line">
            <a:avLst/>
          </a:prstGeom>
          <a:ln w="6350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2" r:id="rId3"/>
    <p:sldLayoutId id="2147483666" r:id="rId4"/>
    <p:sldLayoutId id="2147483663" r:id="rId5"/>
    <p:sldLayoutId id="2147483667" r:id="rId6"/>
    <p:sldLayoutId id="2147483665" r:id="rId7"/>
    <p:sldLayoutId id="2147483669" r:id="rId8"/>
    <p:sldLayoutId id="2147483671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lang="en-US" sz="3200" b="1" kern="1200" cap="all" smtClean="0">
          <a:solidFill>
            <a:schemeClr val="accent2">
              <a:lumMod val="7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lang="en-US" sz="3200" b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lang="en-US" sz="2800" b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140000"/>
        <a:buFont typeface="Calibri" pitchFamily="34" charset="0"/>
        <a:buChar char="‐"/>
        <a:defRPr lang="en-US" sz="2400" b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Calibri"/>
        <a:buChar char="–"/>
        <a:defRPr lang="en-US" sz="2000" b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lang="en-US" sz="1800" b="1" kern="1200" dirty="0" smtClean="0">
          <a:solidFill>
            <a:srgbClr val="0D2543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ssackmann/SEAi-MOR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docs.streamlit.io/en/stable/" TargetMode="External"/><Relationship Id="rId4" Type="http://schemas.openxmlformats.org/officeDocument/2006/relationships/hyperlink" Target="https://gsienvironmental-my.sharepoint.com/personal/bssackmann_gsi-net_com/_layouts/15/onedrive.aspx?id=%2Fpersonal%2Fbssackmann%5Fgsi%2Dnet%5Fcom%2FDocuments%2FExternal%5FWorkfiles%2FSEAi%2DMORE&amp;originalPath=aHR0cHM6Ly9nc2llbnZpcm9ubWVudGFsLW15LnNoYXJlcG9pbnQuY29tLzpmOi9nL3BlcnNvbmFsL2Jzc2Fja21hbm5fZ3NpLW5ldF9jb20vRXVPNlY1V2EyT3hOdUdQZjYtczRGQThCNlRnanRVNUJWRFI2dldOZlkzbllHUT9ydGltZT1NVUg1VWNoYTJVZ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6D930-1A97-4F66-8917-238F156B9595}"/>
              </a:ext>
            </a:extLst>
          </p:cNvPr>
          <p:cNvSpPr txBox="1"/>
          <p:nvPr/>
        </p:nvSpPr>
        <p:spPr>
          <a:xfrm>
            <a:off x="7717523" y="6380996"/>
            <a:ext cx="1328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9 August 2021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3F699B87-4B86-444D-A6D2-E260410183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81300" y="5590647"/>
            <a:ext cx="3581400" cy="355482"/>
          </a:xfrm>
          <a:effectLst/>
        </p:spPr>
        <p:txBody>
          <a:bodyPr wrap="square">
            <a:spAutoFit/>
          </a:bodyPr>
          <a:lstStyle>
            <a:lvl1pPr marL="0" indent="0">
              <a:buNone/>
              <a:defRPr lang="en-US" sz="1800" b="0" i="1" baseline="0" dirty="0" smtClean="0"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dirty="0" smtClean="0"/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marL="0" lvl="0" algn="ctr">
              <a:lnSpc>
                <a:spcPct val="95000"/>
              </a:lnSpc>
              <a:spcBef>
                <a:spcPts val="400"/>
              </a:spcBef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Brandon Sackmann, Ph.D.</a:t>
            </a:r>
          </a:p>
        </p:txBody>
      </p:sp>
      <p:pic>
        <p:nvPicPr>
          <p:cNvPr id="44" name="Picture Placeholder 23">
            <a:extLst>
              <a:ext uri="{FF2B5EF4-FFF2-40B4-BE49-F238E27FC236}">
                <a16:creationId xmlns:a16="http://schemas.microsoft.com/office/drawing/2014/main" id="{3AD6BC09-E56A-4744-92D9-BCAABB92790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0426" b="20426"/>
          <a:stretch/>
        </p:blipFill>
        <p:spPr>
          <a:xfrm>
            <a:off x="4884104" y="3924300"/>
            <a:ext cx="2133600" cy="1377558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CEBB0267-AFE3-4509-A953-D4A795FE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41" y="4888918"/>
            <a:ext cx="274640" cy="338264"/>
          </a:xfrm>
          <a:prstGeom prst="rect">
            <a:avLst/>
          </a:prstGeom>
        </p:spPr>
      </p:pic>
      <p:sp>
        <p:nvSpPr>
          <p:cNvPr id="52" name="Text Placeholder 23">
            <a:extLst>
              <a:ext uri="{FF2B5EF4-FFF2-40B4-BE49-F238E27FC236}">
                <a16:creationId xmlns:a16="http://schemas.microsoft.com/office/drawing/2014/main" id="{EEA300A7-B93F-4022-9C2D-22CE9482F8ED}"/>
              </a:ext>
            </a:extLst>
          </p:cNvPr>
          <p:cNvSpPr txBox="1">
            <a:spLocks/>
          </p:cNvSpPr>
          <p:nvPr/>
        </p:nvSpPr>
        <p:spPr>
          <a:xfrm>
            <a:off x="2781300" y="2865052"/>
            <a:ext cx="3581400" cy="669927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800" b="0" i="1" kern="1200" baseline="0" dirty="0" smtClean="0">
                <a:solidFill>
                  <a:schemeClr val="tx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40000"/>
              <a:buFont typeface="Calibri" pitchFamily="34" charset="0"/>
              <a:buChar char="‐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alibri"/>
              <a:buChar char="–"/>
              <a:defRPr lang="en-US" sz="20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b="1" i="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Is a Team Sport!!!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‘The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Shuckers’</a:t>
            </a:r>
          </a:p>
        </p:txBody>
      </p:sp>
      <p:sp>
        <p:nvSpPr>
          <p:cNvPr id="53" name="Text Placeholder 23">
            <a:extLst>
              <a:ext uri="{FF2B5EF4-FFF2-40B4-BE49-F238E27FC236}">
                <a16:creationId xmlns:a16="http://schemas.microsoft.com/office/drawing/2014/main" id="{244CBF17-EB14-4616-A268-7F84689409FF}"/>
              </a:ext>
            </a:extLst>
          </p:cNvPr>
          <p:cNvSpPr txBox="1">
            <a:spLocks/>
          </p:cNvSpPr>
          <p:nvPr/>
        </p:nvSpPr>
        <p:spPr>
          <a:xfrm>
            <a:off x="2423160" y="5879834"/>
            <a:ext cx="4297680" cy="808939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800" b="0" i="1" kern="1200" baseline="0" dirty="0" smtClean="0">
                <a:solidFill>
                  <a:schemeClr val="tx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en-US" sz="18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40000"/>
              <a:buFont typeface="Calibri" pitchFamily="34" charset="0"/>
              <a:buChar char="‐"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Calibri"/>
              <a:buChar char="–"/>
              <a:defRPr lang="en-US" sz="20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Kenia Whitehead, Ph.D. * Hannah Podzorski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Whitney Godwin * Beatrice Li  *  Emerson Sirk</a:t>
            </a:r>
          </a:p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sz="1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Andy Suhrbier (Pacific Shellfish Institute)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5319FA-3F33-46B3-9EEC-8D0FB44AE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47215"/>
            <a:ext cx="7772400" cy="1967205"/>
          </a:xfrm>
        </p:spPr>
        <p:txBody>
          <a:bodyPr/>
          <a:lstStyle/>
          <a:p>
            <a:r>
              <a:rPr lang="en-US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SEAi</a:t>
            </a:r>
            <a:r>
              <a:rPr lang="en-US" cap="none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-MORE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llfish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Beh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nito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800" cap="none" dirty="0" err="1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vice</a:t>
            </a:r>
            <a:b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 Web App Instructions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75BA4A4-2B4D-4134-9975-68D3DD508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6" y="6155987"/>
            <a:ext cx="1186410" cy="532786"/>
          </a:xfrm>
          <a:prstGeom prst="rect">
            <a:avLst/>
          </a:prstGeom>
        </p:spPr>
      </p:pic>
      <p:pic>
        <p:nvPicPr>
          <p:cNvPr id="22" name="Picture Placeholder 21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E5267D39-25DF-44A8-AEEC-5FA386FF2F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6983" b="6983"/>
          <a:stretch>
            <a:fillRect/>
          </a:stretch>
        </p:blipFill>
        <p:spPr>
          <a:xfrm>
            <a:off x="7018338" y="3924300"/>
            <a:ext cx="2125662" cy="1377558"/>
          </a:xfrm>
          <a:prstGeom prst="rect">
            <a:avLst/>
          </a:prstGeom>
        </p:spPr>
      </p:pic>
      <p:pic>
        <p:nvPicPr>
          <p:cNvPr id="25" name="Picture Placeholder 24" descr="A picture containing food, table, plate, bowl&#10;&#10;Description automatically generated">
            <a:extLst>
              <a:ext uri="{FF2B5EF4-FFF2-40B4-BE49-F238E27FC236}">
                <a16:creationId xmlns:a16="http://schemas.microsoft.com/office/drawing/2014/main" id="{AD63C5D1-7619-45C3-BE5D-9C37CCC888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6983" b="6983"/>
          <a:stretch>
            <a:fillRect/>
          </a:stretch>
        </p:blipFill>
        <p:spPr>
          <a:xfrm>
            <a:off x="2763520" y="3924300"/>
            <a:ext cx="2125663" cy="13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7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107465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Post-processing &amp;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Time Series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streamlit-SEAi-MORE_OpenCV-2021-08-07-18-08-24">
            <a:hlinkClick r:id="" action="ppaction://media"/>
            <a:extLst>
              <a:ext uri="{FF2B5EF4-FFF2-40B4-BE49-F238E27FC236}">
                <a16:creationId xmlns:a16="http://schemas.microsoft.com/office/drawing/2014/main" id="{D27BEFF2-4055-41B2-A440-1E48081A7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3" t="150" r="549" b="1182"/>
          <a:stretch/>
        </p:blipFill>
        <p:spPr>
          <a:xfrm>
            <a:off x="2854657" y="1289946"/>
            <a:ext cx="6222450" cy="4887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CCBD2C-2184-4E9E-965D-D61DBF579408}"/>
              </a:ext>
            </a:extLst>
          </p:cNvPr>
          <p:cNvSpPr txBox="1">
            <a:spLocks/>
          </p:cNvSpPr>
          <p:nvPr/>
        </p:nvSpPr>
        <p:spPr>
          <a:xfrm>
            <a:off x="95160" y="1289946"/>
            <a:ext cx="2759749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lang="en-US"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lang="en-US"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SzPct val="140000"/>
              <a:buFont typeface="Calibri" pitchFamily="34" charset="0"/>
              <a:buChar char="‐"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/>
              <a:buChar char="–"/>
              <a:defRPr lang="en-US"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calculate animal-specific summary statistics to better understand their animals’ feeding behavior and how it changes through time</a:t>
            </a:r>
          </a:p>
          <a:p>
            <a:pPr marL="137160" indent="-13716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Results are visualized as time series using interactive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graphs </a:t>
            </a:r>
          </a:p>
        </p:txBody>
      </p:sp>
    </p:spTree>
    <p:extLst>
      <p:ext uri="{BB962C8B-B14F-4D97-AF65-F5344CB8AC3E}">
        <p14:creationId xmlns:p14="http://schemas.microsoft.com/office/powerpoint/2010/main" val="13767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E10A9-892C-4D6B-B64C-2BA9539BD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1738" y="4483387"/>
            <a:ext cx="7397750" cy="553998"/>
          </a:xfrm>
        </p:spPr>
        <p:txBody>
          <a:bodyPr/>
          <a:lstStyle/>
          <a:p>
            <a:r>
              <a:rPr lang="en-US" dirty="0">
                <a:latin typeface="+mj-lt"/>
              </a:rPr>
              <a:t>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97CCA-834D-4A40-8724-29114A0C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360E-D2C4-BD45-B83E-A034B4DF05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6CFF7FD-7CB8-4C12-81FF-32844915F4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0864" b="17892"/>
          <a:stretch/>
        </p:blipFill>
        <p:spPr>
          <a:xfrm>
            <a:off x="6401" y="365125"/>
            <a:ext cx="9144000" cy="3665095"/>
          </a:xfrm>
        </p:spPr>
      </p:pic>
      <p:pic>
        <p:nvPicPr>
          <p:cNvPr id="10" name="Picture 9" descr="A picture containing set, container, different, variety&#10;&#10;Description automatically generated">
            <a:extLst>
              <a:ext uri="{FF2B5EF4-FFF2-40B4-BE49-F238E27FC236}">
                <a16:creationId xmlns:a16="http://schemas.microsoft.com/office/drawing/2014/main" id="{BAE724A9-CF62-4DA0-B7EE-C4907EB41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7" b="54978"/>
          <a:stretch/>
        </p:blipFill>
        <p:spPr>
          <a:xfrm>
            <a:off x="0" y="4091940"/>
            <a:ext cx="9144000" cy="126732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81E85DF-47B8-4075-9C99-8A3CF443D1C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5000"/>
                    </a14:imgEffect>
                    <a14:imgEffect>
                      <a14:saturation sat="0"/>
                    </a14:imgEffect>
                    <a14:imgEffect>
                      <a14:brightnessContrast bright="32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956729"/>
            <a:ext cx="1186410" cy="53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6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Installation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E4EC3-C5C1-4055-A519-C1FE3E906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3180" y="1098098"/>
            <a:ext cx="8425060" cy="44487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Download app: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SEAi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-MORE GitHub repository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Download sample images (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100):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OneDrive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Streamlit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command prompt; change to directory that contains the app: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SEAi-MORE_OpenCV.py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Run the app: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streamlit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run .\SEAi-MORE_OpenCV.py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web browser: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http://localhost:8501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01467FD-4F0B-48F1-8262-96FFB05CA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078" y="5580531"/>
            <a:ext cx="1296102" cy="758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66BCFF-C4C5-4C6A-9E3B-4A43FC764483}"/>
              </a:ext>
            </a:extLst>
          </p:cNvPr>
          <p:cNvSpPr txBox="1"/>
          <p:nvPr/>
        </p:nvSpPr>
        <p:spPr>
          <a:xfrm>
            <a:off x="2579831" y="5566787"/>
            <a:ext cx="3829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 Full-resolution versions of the instructional videos included in this presentation are available on the </a:t>
            </a:r>
            <a:r>
              <a:rPr lang="en-US" sz="1400" dirty="0" err="1"/>
              <a:t>SEAi</a:t>
            </a:r>
            <a:r>
              <a:rPr lang="en-US" sz="1400" dirty="0"/>
              <a:t>-MORE GitHub Repository.</a:t>
            </a:r>
          </a:p>
        </p:txBody>
      </p:sp>
    </p:spTree>
    <p:extLst>
      <p:ext uri="{BB962C8B-B14F-4D97-AF65-F5344CB8AC3E}">
        <p14:creationId xmlns:p14="http://schemas.microsoft.com/office/powerpoint/2010/main" val="93162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Installation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F09DB-6321-460F-B205-848C2506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21" y="3614004"/>
            <a:ext cx="4580385" cy="2653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5E4A9-17DC-44E9-85AE-D31DD9D2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56" y="774648"/>
            <a:ext cx="5200317" cy="27641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BE619B-BE10-4B81-961E-D1953CBC47B6}"/>
              </a:ext>
            </a:extLst>
          </p:cNvPr>
          <p:cNvSpPr/>
          <p:nvPr/>
        </p:nvSpPr>
        <p:spPr>
          <a:xfrm>
            <a:off x="2948233" y="883403"/>
            <a:ext cx="1557580" cy="3332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3F2D27-0591-41B4-A423-29DF465422ED}"/>
              </a:ext>
            </a:extLst>
          </p:cNvPr>
          <p:cNvSpPr/>
          <p:nvPr/>
        </p:nvSpPr>
        <p:spPr>
          <a:xfrm>
            <a:off x="1968284" y="3114688"/>
            <a:ext cx="1332854" cy="48407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A2855E-E26E-4AF2-8B06-F9AA57F16433}"/>
              </a:ext>
            </a:extLst>
          </p:cNvPr>
          <p:cNvCxnSpPr>
            <a:cxnSpLocks/>
          </p:cNvCxnSpPr>
          <p:nvPr/>
        </p:nvCxnSpPr>
        <p:spPr>
          <a:xfrm>
            <a:off x="1778749" y="3789336"/>
            <a:ext cx="3600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82AB7C-B7AF-4FDA-AF1A-DB0B9D610C7F}"/>
              </a:ext>
            </a:extLst>
          </p:cNvPr>
          <p:cNvCxnSpPr>
            <a:cxnSpLocks/>
          </p:cNvCxnSpPr>
          <p:nvPr/>
        </p:nvCxnSpPr>
        <p:spPr>
          <a:xfrm>
            <a:off x="1778749" y="3936016"/>
            <a:ext cx="3600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67AD95-1F27-4834-A960-0338A8ABA1F8}"/>
              </a:ext>
            </a:extLst>
          </p:cNvPr>
          <p:cNvCxnSpPr>
            <a:cxnSpLocks/>
          </p:cNvCxnSpPr>
          <p:nvPr/>
        </p:nvCxnSpPr>
        <p:spPr>
          <a:xfrm>
            <a:off x="1778749" y="4212956"/>
            <a:ext cx="36001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CAE53F-61BA-4610-A4AD-6F3DB320210B}"/>
              </a:ext>
            </a:extLst>
          </p:cNvPr>
          <p:cNvSpPr txBox="1"/>
          <p:nvPr/>
        </p:nvSpPr>
        <p:spPr>
          <a:xfrm>
            <a:off x="382215" y="3633693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Change directories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F82A0-171D-4B2F-9A2B-45A185B82625}"/>
              </a:ext>
            </a:extLst>
          </p:cNvPr>
          <p:cNvSpPr txBox="1"/>
          <p:nvPr/>
        </p:nvSpPr>
        <p:spPr>
          <a:xfrm>
            <a:off x="382215" y="378227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Launch app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F9D8C-9476-420A-A432-443311F19649}"/>
              </a:ext>
            </a:extLst>
          </p:cNvPr>
          <p:cNvSpPr txBox="1"/>
          <p:nvPr/>
        </p:nvSpPr>
        <p:spPr>
          <a:xfrm>
            <a:off x="382215" y="4074456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Open Browser</a:t>
            </a:r>
          </a:p>
        </p:txBody>
      </p:sp>
    </p:spTree>
    <p:extLst>
      <p:ext uri="{BB962C8B-B14F-4D97-AF65-F5344CB8AC3E}">
        <p14:creationId xmlns:p14="http://schemas.microsoft.com/office/powerpoint/2010/main" val="195616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Sample images (</a:t>
            </a:r>
            <a:r>
              <a:rPr lang="en-US" i="1" cap="none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100)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A3E021-1AFD-4F19-A85A-B17CE87C2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7" y="1267207"/>
            <a:ext cx="4222162" cy="4081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6CD1EA-EBBE-4B2C-851F-A9CF03384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67207"/>
            <a:ext cx="4222162" cy="408190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27B1DA-686C-48DE-9FDF-246079D7B9EC}"/>
              </a:ext>
            </a:extLst>
          </p:cNvPr>
          <p:cNvSpPr/>
          <p:nvPr/>
        </p:nvSpPr>
        <p:spPr>
          <a:xfrm>
            <a:off x="809381" y="1413838"/>
            <a:ext cx="1557580" cy="3332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A71266-A2B7-45BF-AFDD-B7F07334FEBE}"/>
              </a:ext>
            </a:extLst>
          </p:cNvPr>
          <p:cNvSpPr/>
          <p:nvPr/>
        </p:nvSpPr>
        <p:spPr>
          <a:xfrm>
            <a:off x="182991" y="5143806"/>
            <a:ext cx="571389" cy="3332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2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WEB APP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2E4EC3-C5C1-4055-A519-C1FE3E906B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160" y="1485900"/>
            <a:ext cx="4423499" cy="3886200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App has 4 separate ‘modules’ (see drop-down box in left-hand sidebar)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Pre-processing &amp; Inference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Annotation Review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Post-processing &amp; Time Series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4A957-C947-41C3-82BD-0B4719F41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20" y="1424940"/>
            <a:ext cx="4314060" cy="4008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532AD2-2F86-4A40-A8DF-D17B1A97FF19}"/>
              </a:ext>
            </a:extLst>
          </p:cNvPr>
          <p:cNvSpPr/>
          <p:nvPr/>
        </p:nvSpPr>
        <p:spPr>
          <a:xfrm>
            <a:off x="4556760" y="3383280"/>
            <a:ext cx="1557580" cy="8153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59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streamlit-SEAi-MORE_OpenCV-2021-08-07-18-08-61">
            <a:hlinkClick r:id="" action="ppaction://media"/>
            <a:extLst>
              <a:ext uri="{FF2B5EF4-FFF2-40B4-BE49-F238E27FC236}">
                <a16:creationId xmlns:a16="http://schemas.microsoft.com/office/drawing/2014/main" id="{C5F3B2E5-2E1E-4EF1-B5CC-563BCA58A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5" t="150" r="551" b="1182"/>
          <a:stretch/>
        </p:blipFill>
        <p:spPr>
          <a:xfrm>
            <a:off x="2854909" y="1289946"/>
            <a:ext cx="6222198" cy="4887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D99375A-05D1-4BCE-A185-149686EA1D26}"/>
              </a:ext>
            </a:extLst>
          </p:cNvPr>
          <p:cNvSpPr txBox="1">
            <a:spLocks/>
          </p:cNvSpPr>
          <p:nvPr/>
        </p:nvSpPr>
        <p:spPr>
          <a:xfrm>
            <a:off x="95160" y="1289946"/>
            <a:ext cx="2759749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lang="en-US"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lang="en-US"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SzPct val="140000"/>
              <a:buFont typeface="Calibri" pitchFamily="34" charset="0"/>
              <a:buChar char="‐"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/>
              <a:buChar char="–"/>
              <a:defRPr lang="en-US"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Initial app landing page</a:t>
            </a:r>
          </a:p>
          <a:p>
            <a:pPr marL="137160" indent="-13716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Provides overview and general information about the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SEAi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-MORE project</a:t>
            </a:r>
          </a:p>
        </p:txBody>
      </p:sp>
    </p:spTree>
    <p:extLst>
      <p:ext uri="{BB962C8B-B14F-4D97-AF65-F5344CB8AC3E}">
        <p14:creationId xmlns:p14="http://schemas.microsoft.com/office/powerpoint/2010/main" val="8904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107465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Pre-processing &amp; 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streamlit-SEAi-MORE_OpenCV-2021-08-07-18-08-46">
            <a:hlinkClick r:id="" action="ppaction://media"/>
            <a:extLst>
              <a:ext uri="{FF2B5EF4-FFF2-40B4-BE49-F238E27FC236}">
                <a16:creationId xmlns:a16="http://schemas.microsoft.com/office/drawing/2014/main" id="{12CDBB41-5EDC-4DAB-8085-C2DDAD721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5" t="150" r="551" b="1182"/>
          <a:stretch/>
        </p:blipFill>
        <p:spPr>
          <a:xfrm>
            <a:off x="2854909" y="1289946"/>
            <a:ext cx="6222198" cy="4887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4AE891-BF6E-4FBA-BA28-270F3607B360}"/>
              </a:ext>
            </a:extLst>
          </p:cNvPr>
          <p:cNvSpPr txBox="1">
            <a:spLocks/>
          </p:cNvSpPr>
          <p:nvPr/>
        </p:nvSpPr>
        <p:spPr>
          <a:xfrm>
            <a:off x="95160" y="1289946"/>
            <a:ext cx="2759749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lang="en-US"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lang="en-US"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SzPct val="140000"/>
              <a:buFont typeface="Calibri" pitchFamily="34" charset="0"/>
              <a:buChar char="‐"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/>
              <a:buChar char="–"/>
              <a:defRPr lang="en-US"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specify input directory of images for processing using the Roboflow server hosted API endpoint</a:t>
            </a:r>
          </a:p>
          <a:p>
            <a:pPr marL="137160" indent="-13716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Exposes user-defined inputs to adjust arguments used during API calls</a:t>
            </a:r>
          </a:p>
        </p:txBody>
      </p:sp>
    </p:spTree>
    <p:extLst>
      <p:ext uri="{BB962C8B-B14F-4D97-AF65-F5344CB8AC3E}">
        <p14:creationId xmlns:p14="http://schemas.microsoft.com/office/powerpoint/2010/main" val="46235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DF9A4A-4390-4E56-8BE1-7975DCAA9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2" t="72958" r="10084" b="15912"/>
          <a:stretch/>
        </p:blipFill>
        <p:spPr>
          <a:xfrm>
            <a:off x="243167" y="1063743"/>
            <a:ext cx="5057075" cy="789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107465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Pre-processing &amp;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CD425-5612-4022-92CE-2D1F6233D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3" y="1841290"/>
            <a:ext cx="4019734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E0A984-697B-4FFD-9172-3AD9C0A11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145" y="1549038"/>
            <a:ext cx="5057076" cy="292302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A6BB88A-3C72-4178-A19F-2B20FA9D9B32}"/>
              </a:ext>
            </a:extLst>
          </p:cNvPr>
          <p:cNvSpPr/>
          <p:nvPr/>
        </p:nvSpPr>
        <p:spPr>
          <a:xfrm>
            <a:off x="1777122" y="2121623"/>
            <a:ext cx="783199" cy="80358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B1BEAC-A563-475D-9276-736E37F33008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2560321" y="1549038"/>
            <a:ext cx="1325824" cy="9743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CF41B4-B48F-4539-8A61-FE0576BA3711}"/>
              </a:ext>
            </a:extLst>
          </p:cNvPr>
          <p:cNvCxnSpPr>
            <a:cxnSpLocks/>
          </p:cNvCxnSpPr>
          <p:nvPr/>
        </p:nvCxnSpPr>
        <p:spPr>
          <a:xfrm>
            <a:off x="2560322" y="2523414"/>
            <a:ext cx="1325823" cy="19486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852D300-08A8-4196-BFC9-31AEAA2895A4}"/>
              </a:ext>
            </a:extLst>
          </p:cNvPr>
          <p:cNvSpPr/>
          <p:nvPr/>
        </p:nvSpPr>
        <p:spPr>
          <a:xfrm>
            <a:off x="369983" y="5561554"/>
            <a:ext cx="375740" cy="217713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0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BDA-3842-42DC-A618-EA099239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07" y="246659"/>
            <a:ext cx="8229600" cy="582211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-MORE – Annotation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4B68F-EF69-4134-9B39-6DA57F0BC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5360E-D2C4-BD45-B83E-A034B4DF05EF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0E5768-8432-41DB-B836-4605E9644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1" y="5787449"/>
            <a:ext cx="1186410" cy="532786"/>
          </a:xfrm>
          <a:prstGeom prst="rect">
            <a:avLst/>
          </a:prstGeom>
        </p:spPr>
      </p:pic>
      <p:pic>
        <p:nvPicPr>
          <p:cNvPr id="6" name="streamlit-SEAi-MORE_OpenCV-2021-08-07-18-08-62">
            <a:hlinkClick r:id="" action="ppaction://media"/>
            <a:extLst>
              <a:ext uri="{FF2B5EF4-FFF2-40B4-BE49-F238E27FC236}">
                <a16:creationId xmlns:a16="http://schemas.microsoft.com/office/drawing/2014/main" id="{81EEEE55-1B40-497B-9E19-E60A7E00F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25" t="150" r="551" b="1182"/>
          <a:stretch/>
        </p:blipFill>
        <p:spPr>
          <a:xfrm>
            <a:off x="2854909" y="1289946"/>
            <a:ext cx="6222198" cy="4887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67E12FF-DD48-422E-A73E-6B01D5AF2512}"/>
              </a:ext>
            </a:extLst>
          </p:cNvPr>
          <p:cNvSpPr txBox="1">
            <a:spLocks/>
          </p:cNvSpPr>
          <p:nvPr/>
        </p:nvSpPr>
        <p:spPr>
          <a:xfrm>
            <a:off x="95160" y="1289946"/>
            <a:ext cx="2759749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lang="en-US"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charset="2"/>
              <a:buChar char="§"/>
              <a:defRPr lang="en-US"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SzPct val="140000"/>
              <a:buFont typeface="Calibri" pitchFamily="34" charset="0"/>
              <a:buChar char="‐"/>
              <a:defRPr lang="en-US"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/>
              <a:buChar char="–"/>
              <a:defRPr lang="en-US" sz="20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-13716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Users review and visualize bounding box predictions returned by the Roboflow server hosted API endpoint</a:t>
            </a:r>
          </a:p>
          <a:p>
            <a:pPr marL="137160" indent="-13716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7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SI Master Pres_newQ">
  <a:themeElements>
    <a:clrScheme name="Custom 1">
      <a:dk1>
        <a:srgbClr val="0D2543"/>
      </a:dk1>
      <a:lt1>
        <a:sysClr val="window" lastClr="FFFFFF"/>
      </a:lt1>
      <a:dk2>
        <a:srgbClr val="274659"/>
      </a:dk2>
      <a:lt2>
        <a:srgbClr val="FFFFFF"/>
      </a:lt2>
      <a:accent1>
        <a:srgbClr val="397C88"/>
      </a:accent1>
      <a:accent2>
        <a:srgbClr val="629898"/>
      </a:accent2>
      <a:accent3>
        <a:srgbClr val="ECB400"/>
      </a:accent3>
      <a:accent4>
        <a:srgbClr val="D37B00"/>
      </a:accent4>
      <a:accent5>
        <a:srgbClr val="7F9500"/>
      </a:accent5>
      <a:accent6>
        <a:srgbClr val="000000"/>
      </a:accent6>
      <a:hlink>
        <a:srgbClr val="F0A00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313</Words>
  <Application>Microsoft Office PowerPoint</Application>
  <PresentationFormat>On-screen Show (4:3)</PresentationFormat>
  <Paragraphs>53</Paragraphs>
  <Slides>11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Lucida Grande</vt:lpstr>
      <vt:lpstr>Wingdings</vt:lpstr>
      <vt:lpstr>GSI Master Pres_newQ</vt:lpstr>
      <vt:lpstr>SEAi-MORE A ShEllfish BehAvior MOnitoRing DEvice  Streamlit Web App Instructions</vt:lpstr>
      <vt:lpstr>SEAi-MORE – Installation</vt:lpstr>
      <vt:lpstr>SEAi-MORE – Installation</vt:lpstr>
      <vt:lpstr>SEAi-MORE – Sample images (n = 100)</vt:lpstr>
      <vt:lpstr>SEAi-MORE – WEB APP Overview</vt:lpstr>
      <vt:lpstr>SEAi-MORE – project overview</vt:lpstr>
      <vt:lpstr>SEAi-MORE – Pre-processing &amp;                            inference </vt:lpstr>
      <vt:lpstr>SEAi-MORE – Pre-processing &amp;                           inference </vt:lpstr>
      <vt:lpstr>SEAi-MORE – Annotation review</vt:lpstr>
      <vt:lpstr>SEAi-MORE – Post-processing &amp;                          Time Series Analysis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SEAi-MORE_OpenCV</dc:title>
  <dc:creator>Brandon Sackmann</dc:creator>
  <cp:lastModifiedBy>Brandon Sackmann</cp:lastModifiedBy>
  <cp:revision>250</cp:revision>
  <dcterms:created xsi:type="dcterms:W3CDTF">2020-07-17T17:24:37Z</dcterms:created>
  <dcterms:modified xsi:type="dcterms:W3CDTF">2021-08-09T16:51:52Z</dcterms:modified>
</cp:coreProperties>
</file>